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57" r:id="rId4"/>
    <p:sldId id="258" r:id="rId5"/>
    <p:sldId id="259" r:id="rId6"/>
    <p:sldId id="265" r:id="rId7"/>
    <p:sldId id="260" r:id="rId8"/>
    <p:sldId id="262" r:id="rId9"/>
    <p:sldId id="263" r:id="rId10"/>
    <p:sldId id="264" r:id="rId11"/>
    <p:sldId id="266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DM Sans" panose="020B0604020202020204" charset="0"/>
      <p:regular r:id="rId18"/>
    </p:embeddedFont>
    <p:embeddedFont>
      <p:font typeface="Libre Baskerville" panose="020B0604020202020204" charset="0"/>
      <p:regular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370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5005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Лучшая школьная столовая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07775"/>
            <a:ext cx="7556421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 муниципальном бюджетном общеобразовательном учреждении "Старо-Уруссинская средняя общеобразовательная школа" Ютазинского муниципального района Республики Татарстан - самая лучшая школьная столовая!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0739"/>
            <a:ext cx="86152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Отзывы учеников и родителей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313146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721167" y="2767251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94328" y="25399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Вкусно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3194328" y="3030379"/>
            <a:ext cx="29106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Детям нравится наша еда.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080861" y="3604855"/>
            <a:ext cx="5122545" cy="45719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3733443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08089" y="4187547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368171" y="39602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Полезно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5368171" y="4450675"/>
            <a:ext cx="36009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Родители одобряют наше меню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025151"/>
            <a:ext cx="4896686" cy="45719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5153739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95011" y="5607844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542014" y="5380553"/>
            <a:ext cx="209228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Разнообразно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7542014" y="5870972"/>
            <a:ext cx="209228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Всегда есть выбор</a:t>
            </a: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93790" y="67158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ценим мнение наших учеников и родителей. Их отзывы помогают нам становиться лучше.</a:t>
            </a:r>
            <a:endParaRPr lang="en-US" sz="24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" t="16990"/>
          <a:stretch/>
        </p:blipFill>
        <p:spPr>
          <a:xfrm>
            <a:off x="10259878" y="1301868"/>
            <a:ext cx="3705163" cy="23618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37" y="3766125"/>
            <a:ext cx="3700304" cy="2775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89" y="157373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Наша столовая - гордость школы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23564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Наша столовая - это не только место для еды, но и уютное пространство для общения.  Мнение детей, родителей и педагогов для нас очень важно, школа стремится к постоянному улучшению качества обслуживания и разнообразия меню</a:t>
            </a: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793788" y="540419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гордимся нашей столовой. Она является важной частью нашей школьной </a:t>
            </a:r>
            <a:r>
              <a:rPr lang="en-US" sz="24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жизни</a:t>
            </a:r>
            <a:r>
              <a:rPr lang="en-US" sz="240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t="2275" r="11100"/>
          <a:stretch/>
        </p:blipFill>
        <p:spPr>
          <a:xfrm>
            <a:off x="8489695" y="1376734"/>
            <a:ext cx="5985721" cy="5116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b="19943"/>
          <a:stretch/>
        </p:blipFill>
        <p:spPr>
          <a:xfrm>
            <a:off x="8350211" y="707227"/>
            <a:ext cx="3197630" cy="383988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720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Уроки по правильному питанию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129796"/>
            <a:ext cx="7556421" cy="907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Педагоги и повара проводят внеклассные уроки по правильному питанию и здоровому образу жизни.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793790" y="454711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8860" y="46720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1530906" y="4547116"/>
            <a:ext cx="2927747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Делимся своим рационом и улучшаем его.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4685467" y="456830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70537" y="46720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4547116"/>
            <a:ext cx="2927747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Узнаем факты про витамины и минералы.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793790" y="60920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8860" y="617708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1530906" y="6191158"/>
            <a:ext cx="56553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Смотрим познавательные видеоролики.</a:t>
            </a:r>
            <a:endParaRPr lang="en-US" sz="22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260" y="4884728"/>
            <a:ext cx="4897463" cy="27548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04787"/>
            <a:ext cx="76610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Критерии оценки столовых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1345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Питательность</a:t>
            </a:r>
            <a:endParaRPr lang="en-US" sz="2800" b="1" dirty="0"/>
          </a:p>
        </p:txBody>
      </p:sp>
      <p:sp>
        <p:nvSpPr>
          <p:cNvPr id="4" name="Text 2"/>
          <p:cNvSpPr/>
          <p:nvPr/>
        </p:nvSpPr>
        <p:spPr>
          <a:xfrm>
            <a:off x="793790" y="4032647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Сбалансированное содержание белков, жиров и углеводов.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332928" y="3413449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2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Разнообразие</a:t>
            </a:r>
            <a:endParaRPr lang="en-US" sz="3200" b="1" dirty="0"/>
          </a:p>
        </p:txBody>
      </p:sp>
      <p:sp>
        <p:nvSpPr>
          <p:cNvPr id="6" name="Text 4"/>
          <p:cNvSpPr/>
          <p:nvPr/>
        </p:nvSpPr>
        <p:spPr>
          <a:xfrm>
            <a:off x="5332928" y="4032647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Широкий выбор блюд для удовлетворения разных вкусов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41345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2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Гигиена</a:t>
            </a:r>
            <a:endParaRPr lang="en-US" sz="3200" b="1" dirty="0"/>
          </a:p>
        </p:txBody>
      </p:sp>
      <p:sp>
        <p:nvSpPr>
          <p:cNvPr id="8" name="Text 6"/>
          <p:cNvSpPr/>
          <p:nvPr/>
        </p:nvSpPr>
        <p:spPr>
          <a:xfrm>
            <a:off x="9872067" y="4032647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Строгое соблюдение санитарных норм и правил.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93790" y="5524024"/>
            <a:ext cx="13042821" cy="907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стремимся соответствовать самым высоким стандартам. Оценка нашей столовой производится по ключевым критериям санпинов.</a:t>
            </a:r>
            <a:endParaRPr lang="en-US" sz="2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176" t="16732" r="3357" b="15345"/>
          <a:stretch/>
        </p:blipFill>
        <p:spPr>
          <a:xfrm>
            <a:off x="9872067" y="577387"/>
            <a:ext cx="3094359" cy="2248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86479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Наши повара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699885" y="205271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4955" y="2090799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08838" y="21255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Профессионализм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1408838" y="2633981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Опытные и квалифицированные специалисты.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10699885" y="395193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11408838" y="56082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Творческий подход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1480260" y="6238583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Разработка новых и интересных рецептов.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10692409" y="553029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689" y="403694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408838" y="40532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Любовь к детям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1475981" y="4556742"/>
            <a:ext cx="2932026" cy="89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Забота о </a:t>
            </a:r>
            <a:r>
              <a:rPr lang="en-US" sz="1750" dirty="0" err="1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здоровье</a:t>
            </a:r>
            <a:endParaRPr lang="ru-RU" sz="1750" dirty="0" smtClean="0">
              <a:solidFill>
                <a:srgbClr val="454240"/>
              </a:solidFill>
              <a:latin typeface="DM Sans" pitchFamily="34" charset="0"/>
              <a:ea typeface="DM Sans" pitchFamily="34" charset="-122"/>
              <a:cs typeface="DM Sans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каждого</a:t>
            </a:r>
            <a:r>
              <a:rPr lang="en-US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ученика.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7223762" y="5875681"/>
            <a:ext cx="319109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89" y="2058688"/>
            <a:ext cx="2378275" cy="35397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0686" y="2058688"/>
            <a:ext cx="2190999" cy="34974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7558" y="2052711"/>
            <a:ext cx="3113706" cy="351746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39753" y="6011779"/>
            <a:ext cx="2419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Марданова</a:t>
            </a:r>
            <a:r>
              <a:rPr lang="ru-RU" sz="2000" dirty="0" smtClean="0"/>
              <a:t> Венера </a:t>
            </a:r>
            <a:r>
              <a:rPr lang="ru-RU" sz="2000" dirty="0" err="1" smtClean="0"/>
              <a:t>Хатиповна</a:t>
            </a:r>
            <a:r>
              <a:rPr lang="ru-RU" sz="2000" dirty="0" smtClean="0"/>
              <a:t>, стаж 35.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2167" y="6015517"/>
            <a:ext cx="26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Гаделшина</a:t>
            </a:r>
            <a:r>
              <a:rPr lang="ru-RU" sz="2000" dirty="0" smtClean="0"/>
              <a:t> </a:t>
            </a:r>
            <a:r>
              <a:rPr lang="ru-RU" sz="2000" dirty="0" err="1" smtClean="0"/>
              <a:t>Миляуша</a:t>
            </a:r>
            <a:r>
              <a:rPr lang="ru-RU" sz="2000" dirty="0" smtClean="0"/>
              <a:t> </a:t>
            </a:r>
            <a:r>
              <a:rPr lang="ru-RU" sz="2000" dirty="0" err="1" smtClean="0"/>
              <a:t>Фаритовна</a:t>
            </a:r>
            <a:r>
              <a:rPr lang="ru-RU" sz="2000" dirty="0" smtClean="0"/>
              <a:t>, стаж 37.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47558" y="5730751"/>
            <a:ext cx="3113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Заляева</a:t>
            </a:r>
            <a:r>
              <a:rPr lang="ru-RU" sz="2000" dirty="0" smtClean="0"/>
              <a:t> Лилия </a:t>
            </a:r>
            <a:r>
              <a:rPr lang="ru-RU" sz="2000" dirty="0" err="1" smtClean="0"/>
              <a:t>Зайтуновна</a:t>
            </a:r>
            <a:r>
              <a:rPr lang="ru-RU" sz="2000" dirty="0" smtClean="0"/>
              <a:t>, работник завхоза, стаж 33 года.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8497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Наши поставщики: местные фермеры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58234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25426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Свежие овощи</a:t>
            </a:r>
            <a:endParaRPr lang="en-US" sz="2800" dirty="0"/>
          </a:p>
        </p:txBody>
      </p:sp>
      <p:sp>
        <p:nvSpPr>
          <p:cNvPr id="6" name="Text 2"/>
          <p:cNvSpPr/>
          <p:nvPr/>
        </p:nvSpPr>
        <p:spPr>
          <a:xfrm>
            <a:off x="1587579" y="3033117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Только что с грядки.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1611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87579" y="4076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Сочные фрукты</a:t>
            </a:r>
            <a:endParaRPr lang="en-US" sz="2800" dirty="0"/>
          </a:p>
        </p:txBody>
      </p:sp>
      <p:sp>
        <p:nvSpPr>
          <p:cNvPr id="9" name="Text 4"/>
          <p:cNvSpPr/>
          <p:nvPr/>
        </p:nvSpPr>
        <p:spPr>
          <a:xfrm>
            <a:off x="1587579" y="4566880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Полные витаминов.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64987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87579" y="5610225"/>
            <a:ext cx="326112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Натуральные продукты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1587579" y="6100643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Без ГМО и добавок.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793790" y="671869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сотрудничаем с местными фермерами. Это позволяет нам использовать самые свежие и качественные продукты.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62169"/>
            <a:ext cx="99431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Гигиена и безопасность в столовой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324576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94060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357217" y="255139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Чистота</a:t>
            </a:r>
            <a:endParaRPr lang="en-US" sz="2200" b="1" dirty="0"/>
          </a:p>
        </p:txBody>
      </p:sp>
      <p:sp>
        <p:nvSpPr>
          <p:cNvPr id="6" name="Text 3"/>
          <p:cNvSpPr/>
          <p:nvPr/>
        </p:nvSpPr>
        <p:spPr>
          <a:xfrm>
            <a:off x="5357217" y="3041809"/>
            <a:ext cx="34841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Соблюдение санитарных норм.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2978349" y="3631526"/>
            <a:ext cx="6956065" cy="58816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688199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414230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6433304" y="39150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Порядок</a:t>
            </a:r>
            <a:endParaRPr lang="en-US" sz="2200" b="1" dirty="0"/>
          </a:p>
        </p:txBody>
      </p:sp>
      <p:sp>
        <p:nvSpPr>
          <p:cNvPr id="11" name="Text 7"/>
          <p:cNvSpPr/>
          <p:nvPr/>
        </p:nvSpPr>
        <p:spPr>
          <a:xfrm>
            <a:off x="6433304" y="4405432"/>
            <a:ext cx="41843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Организация рабочего пространства.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 flipV="1">
            <a:off x="1902381" y="4984432"/>
            <a:ext cx="9318392" cy="67389"/>
          </a:xfrm>
          <a:prstGeom prst="roundRect">
            <a:avLst>
              <a:gd name="adj" fmla="val 625116"/>
            </a:avLst>
          </a:prstGeom>
          <a:solidFill>
            <a:srgbClr val="DDD3B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051822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773" y="550592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7509272" y="52786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Безопасность</a:t>
            </a:r>
            <a:endParaRPr lang="en-US" sz="2200" b="1" dirty="0"/>
          </a:p>
        </p:txBody>
      </p:sp>
      <p:sp>
        <p:nvSpPr>
          <p:cNvPr id="16" name="Text 11"/>
          <p:cNvSpPr/>
          <p:nvPr/>
        </p:nvSpPr>
        <p:spPr>
          <a:xfrm>
            <a:off x="7509272" y="5769054"/>
            <a:ext cx="44342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Предотвращение травм и заболеваний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613922"/>
            <a:ext cx="130428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уделяем особое внимание гигиене и безопасности. Это является нашим приоритетом.</a:t>
            </a:r>
            <a:endParaRPr lang="en-US" sz="22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637" y="1326828"/>
            <a:ext cx="3563200" cy="2364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7198" y="527090"/>
            <a:ext cx="7802404" cy="11980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Меню: разнообразие и питательность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198" y="2012513"/>
            <a:ext cx="958334" cy="11500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02949" y="2204085"/>
            <a:ext cx="2396014" cy="299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3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Супы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7402949" y="2618423"/>
            <a:ext cx="6556653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Каждый день новые и полезные</a:t>
            </a: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198" y="3162538"/>
            <a:ext cx="958334" cy="11500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402949" y="3354110"/>
            <a:ext cx="2396014" cy="299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Вторые блюда</a:t>
            </a:r>
            <a:endParaRPr lang="en-US" sz="2400" dirty="0"/>
          </a:p>
        </p:txBody>
      </p:sp>
      <p:sp>
        <p:nvSpPr>
          <p:cNvPr id="9" name="Text 4"/>
          <p:cNvSpPr/>
          <p:nvPr/>
        </p:nvSpPr>
        <p:spPr>
          <a:xfrm>
            <a:off x="7402949" y="3768447"/>
            <a:ext cx="6556653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Мясные, рыбные, макаронные изделия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7198" y="4312563"/>
            <a:ext cx="958334" cy="11500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02949" y="4504134"/>
            <a:ext cx="2396014" cy="299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Салаты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7402949" y="4918472"/>
            <a:ext cx="6556653" cy="306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Свежие и витаминные.</a:t>
            </a:r>
            <a:endParaRPr lang="en-US" sz="2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7198" y="5462588"/>
            <a:ext cx="958334" cy="141089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02949" y="5639633"/>
            <a:ext cx="2396014" cy="299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Напитки</a:t>
            </a:r>
            <a:endParaRPr lang="en-US" sz="2400" dirty="0"/>
          </a:p>
        </p:txBody>
      </p:sp>
      <p:sp>
        <p:nvSpPr>
          <p:cNvPr id="15" name="Text 8"/>
          <p:cNvSpPr/>
          <p:nvPr/>
        </p:nvSpPr>
        <p:spPr>
          <a:xfrm>
            <a:off x="7402949" y="6068497"/>
            <a:ext cx="6556653" cy="613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Соки, компоты (используем собственно выращенные фрукты, ягоды) и чай.</a:t>
            </a:r>
            <a:endParaRPr lang="en-US" sz="2000" dirty="0"/>
          </a:p>
        </p:txBody>
      </p:sp>
      <p:sp>
        <p:nvSpPr>
          <p:cNvPr id="16" name="Text 9"/>
          <p:cNvSpPr/>
          <p:nvPr/>
        </p:nvSpPr>
        <p:spPr>
          <a:xfrm>
            <a:off x="6157198" y="7089100"/>
            <a:ext cx="7802404" cy="613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Наше меню разработано с учетом потребностей растущего организма. Мы предлагаем широкий выбор блюд на любой вкус.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83102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Контроль качества продуктов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412438" y="2643188"/>
            <a:ext cx="32800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Проверка поставщиков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93790" y="3133606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Сертификаты и лицензии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286750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643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Входной контроль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9937790" y="313360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Оценка свежести и качества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25600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49143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Хранение</a:t>
            </a:r>
            <a:endParaRPr lang="en-US" sz="2800" dirty="0"/>
          </a:p>
        </p:txBody>
      </p:sp>
      <p:sp>
        <p:nvSpPr>
          <p:cNvPr id="12" name="Text 8"/>
          <p:cNvSpPr/>
          <p:nvPr/>
        </p:nvSpPr>
        <p:spPr>
          <a:xfrm>
            <a:off x="9937790" y="5404723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Соблюдение температурного режима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481876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49143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Приготовление</a:t>
            </a:r>
            <a:endParaRPr lang="en-US" sz="2800" dirty="0"/>
          </a:p>
        </p:txBody>
      </p:sp>
      <p:sp>
        <p:nvSpPr>
          <p:cNvPr id="16" name="Text 11"/>
          <p:cNvSpPr/>
          <p:nvPr/>
        </p:nvSpPr>
        <p:spPr>
          <a:xfrm>
            <a:off x="793790" y="5404723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Контроль технологических процессов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5093375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3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тщательно контролируем качество всех продуктов. Это гарантирует безопасность и пользу наших блюд.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4258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Контроль питания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6869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78860" y="29891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2946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Мнение учеников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1530906" y="3437096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Ученики любят нашу столовую за вкусную и здоровую пищу.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4724341" y="290417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70537" y="298918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22583" y="2946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Отзывы родителей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5422583" y="3437096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Родители отмечают высокое качество продуктов и сбалансированное меню.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93790" y="527229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78860" y="541317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3706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Пожелания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1530906" y="5861090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Мы учитываем пожелания учеников и родителей при составлении меню.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486</Words>
  <Application>Microsoft Office PowerPoint</Application>
  <PresentationFormat>Произвольный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DM Sans</vt:lpstr>
      <vt:lpstr>Libre Baskerville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Резеда</cp:lastModifiedBy>
  <cp:revision>7</cp:revision>
  <dcterms:created xsi:type="dcterms:W3CDTF">2025-04-18T10:08:33Z</dcterms:created>
  <dcterms:modified xsi:type="dcterms:W3CDTF">2025-04-18T11:18:56Z</dcterms:modified>
</cp:coreProperties>
</file>